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51" r:id="rId1"/>
  </p:sldMasterIdLst>
  <p:notesMasterIdLst>
    <p:notesMasterId r:id="rId32"/>
  </p:notesMasterIdLst>
  <p:sldIdLst>
    <p:sldId id="256" r:id="rId2"/>
    <p:sldId id="300" r:id="rId3"/>
    <p:sldId id="285" r:id="rId4"/>
    <p:sldId id="301" r:id="rId5"/>
    <p:sldId id="276" r:id="rId6"/>
    <p:sldId id="294" r:id="rId7"/>
    <p:sldId id="257" r:id="rId8"/>
    <p:sldId id="258" r:id="rId9"/>
    <p:sldId id="279" r:id="rId10"/>
    <p:sldId id="259" r:id="rId11"/>
    <p:sldId id="280" r:id="rId12"/>
    <p:sldId id="281" r:id="rId13"/>
    <p:sldId id="261" r:id="rId14"/>
    <p:sldId id="282" r:id="rId15"/>
    <p:sldId id="283" r:id="rId16"/>
    <p:sldId id="263" r:id="rId17"/>
    <p:sldId id="284" r:id="rId18"/>
    <p:sldId id="264" r:id="rId19"/>
    <p:sldId id="286" r:id="rId20"/>
    <p:sldId id="287" r:id="rId21"/>
    <p:sldId id="266" r:id="rId22"/>
    <p:sldId id="291" r:id="rId23"/>
    <p:sldId id="290" r:id="rId24"/>
    <p:sldId id="292" r:id="rId25"/>
    <p:sldId id="293" r:id="rId26"/>
    <p:sldId id="302" r:id="rId27"/>
    <p:sldId id="295" r:id="rId28"/>
    <p:sldId id="297" r:id="rId29"/>
    <p:sldId id="304" r:id="rId30"/>
    <p:sldId id="305" r:id="rId31"/>
  </p:sldIdLst>
  <p:sldSz cx="9144000" cy="5143500" type="screen16x9"/>
  <p:notesSz cx="6858000" cy="9144000"/>
  <p:embeddedFontLst>
    <p:embeddedFont>
      <p:font typeface="Corbel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9E00"/>
    <a:srgbClr val="EE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6B3CEDA5-8EC3-42F6-BFE1-087EFA6C3248}">
  <a:tblStyle styleId="{6B3CEDA5-8EC3-42F6-BFE1-087EFA6C324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57" d="100"/>
          <a:sy n="157" d="100"/>
        </p:scale>
        <p:origin x="-294" y="2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5350876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03797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8cfc1b04f4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8cfc1b04f4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8cfc1b04f4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8cfc1b04f4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8cfc1b04f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8cfc1b04f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8cfc1b04f4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8cfc1b04f4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8199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8cfc1b04f4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8cfc1b04f4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8cfc1b04f4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8cfc1b04f4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264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8cfc1b04f4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8cfc1b04f4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8cfc1b04f4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8cfc1b04f4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8cfc1b04f4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8cfc1b04f4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1888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8cfc1b04f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8cfc1b04f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8cfc1b04f4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8cfc1b04f4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9892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73355" y="182881"/>
            <a:ext cx="8793480" cy="4783454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661782"/>
            <a:ext cx="7475220" cy="219456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5400" b="1" cap="all" baseline="0">
                <a:solidFill>
                  <a:srgbClr val="FFFFFF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2902226"/>
            <a:ext cx="6575895" cy="1041124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rgbClr val="FFFFFF"/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30E2307-1E40-4E12-8716-25BFDA8E7013}" type="datetime1">
              <a:rPr lang="en-US" smtClean="0"/>
              <a:pPr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280035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67852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321279319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880181"/>
            <a:ext cx="7475220" cy="219456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5400" b="0" cap="all" baseline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3115890"/>
            <a:ext cx="6576822" cy="1022855"/>
          </a:xfrm>
        </p:spPr>
        <p:txBody>
          <a:bodyPr anchor="t">
            <a:normAutofit/>
          </a:bodyPr>
          <a:lstStyle>
            <a:lvl1pPr marL="0" indent="0" algn="ctr">
              <a:buNone/>
              <a:defRPr sz="165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D110F-3F4E-48D9-B8AA-5D0E825AFDBA}" type="datetime1">
              <a:rPr lang="en-US" smtClean="0"/>
              <a:pPr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3015306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862660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1543049"/>
            <a:ext cx="3566160" cy="301752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1543050"/>
            <a:ext cx="3566160" cy="301752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D110F-3F4E-48D9-B8AA-5D0E825AFDBA}" type="datetime1">
              <a:rPr lang="en-US" smtClean="0"/>
              <a:pPr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240358807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1501133"/>
            <a:ext cx="3566160" cy="58293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041112"/>
            <a:ext cx="3566160" cy="25374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499274"/>
            <a:ext cx="3566160" cy="58293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039492"/>
            <a:ext cx="3566160" cy="25374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D110F-3F4E-48D9-B8AA-5D0E825AFDBA}" type="datetime1">
              <a:rPr lang="en-US" smtClean="0"/>
              <a:pPr/>
              <a:t>5/9/2022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58193038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5/9/2022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262431679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5/9/2022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153573536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22960"/>
            <a:ext cx="2948940" cy="130302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19" y="822960"/>
            <a:ext cx="3909060" cy="349758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125980"/>
            <a:ext cx="2948940" cy="22631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140409431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22960"/>
            <a:ext cx="2948940" cy="130302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59936" y="802385"/>
            <a:ext cx="4574286" cy="360045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125980"/>
            <a:ext cx="2948940" cy="216027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336344582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409557183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71500"/>
            <a:ext cx="1743075" cy="4057650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571500"/>
            <a:ext cx="5572125" cy="4057650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146877265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902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73355" y="182881"/>
            <a:ext cx="8793480" cy="4783454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457200"/>
            <a:ext cx="7406640" cy="1017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1543050"/>
            <a:ext cx="7404653" cy="3028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4667871"/>
            <a:ext cx="174680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4667871"/>
            <a:ext cx="353833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4667871"/>
            <a:ext cx="127966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3059210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50"/>
        </a:spcBef>
        <a:buClr>
          <a:schemeClr val="accent1"/>
        </a:buClr>
        <a:buSzPct val="80000"/>
        <a:buFont typeface="Corbel" pitchFamily="34" charset="0"/>
        <a:buChar char="•"/>
        <a:defRPr sz="165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5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35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STEM.MON.BG/posts/139422327764572?__cft__%5b0%5d=AZWFK80S6BqpjjOfM7nw0R_hJnRNJWUCkjO7C4FbGwDJvGL6R1MI3b7HpsNNJ9K14BY-bZordgT5UPXUgXI1yZtXSfElbJcY7XMGeuDg54MBbEcQvMB8DoAz24_pslbnBf1867QTCSPfU51QHRrPHGIN&amp;__tn__=,O,P-R" TargetMode="External"/><Relationship Id="rId2" Type="http://schemas.openxmlformats.org/officeDocument/2006/relationships/hyperlink" Target="https://www.facebook.com/STEM.MON.BG/posts/105543904485748?__cft__%5b0%5d=AZUn1mDUdAKkJHKJuQfpgD-ASbma3FY6eKtfU3qgIj23v65GW5nd6v2so33ZNynY1pvpVxYtS-nc3OcSFk3NdeBWVGar450O_tPI2CryNL4dTwq5XTS0dqrPt83ZIUPNyDZ4ZgG3xLfEL4Zyqkw9vPK2&amp;__tn__=,O,P-R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stem.mon.bg/archives/2361" TargetMode="External"/><Relationship Id="rId5" Type="http://schemas.openxmlformats.org/officeDocument/2006/relationships/hyperlink" Target="https://www.facebook.com/STEM.MON.BG/posts/151890409851097?__cft__%5b0%5d=AZWw95NYl2He0ko3Ds-HdlNxdAvH2cKywTEesHtyIbfwVNhSLFA3759ld9DK6diGAlQD97LZRDNsEJZ9NdH5p9c7fQvNgHp2AHGzRTCYaaeSUF2nmh7ik4qex3CG_iMhh5VF5VGoWoYducGPrwdgwFZu&amp;__tn__=,O,P-R" TargetMode="External"/><Relationship Id="rId4" Type="http://schemas.openxmlformats.org/officeDocument/2006/relationships/hyperlink" Target="https://www.facebook.com/STEM.MON.BG/posts/141369864236485?__cft__%5b0%5d=AZVKKEobFABfJF07aTmapHNeAsx5vB6gbyILav7JnMNJrLnkKSJfHmj42YvpDfCsadQHnHkY0fsmFjNc9RGbz7pUrbETBz5VxIm7MzbIAOq_wXPc3zeFocODZsCmWTFs3OuRYzgwE2Tw0wUO2ztWVmp8&amp;__tn__=,O,P-R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png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png"/><Relationship Id="rId4" Type="http://schemas.openxmlformats.org/officeDocument/2006/relationships/image" Target="../media/image6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27" y="1045029"/>
            <a:ext cx="7098746" cy="35509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28" name="Picture 4" descr="Проекти - ПГСС “Свети Георги Победоносец”, гр. Суворово">
            <a:extLst>
              <a:ext uri="{FF2B5EF4-FFF2-40B4-BE49-F238E27FC236}">
                <a16:creationId xmlns:a16="http://schemas.microsoft.com/office/drawing/2014/main" xmlns="" id="{BA5ACC91-9A2F-AC3D-BF2B-660FE0D6D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589" y="189549"/>
            <a:ext cx="1586236" cy="74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xmlns="" id="{FF386387-A1A4-0A6D-0A68-9900EF4FE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629" y="355963"/>
            <a:ext cx="2103664" cy="63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TEM">
            <a:extLst>
              <a:ext uri="{FF2B5EF4-FFF2-40B4-BE49-F238E27FC236}">
                <a16:creationId xmlns:a16="http://schemas.microsoft.com/office/drawing/2014/main" xmlns="" id="{A67B94DB-66D3-EB85-46E5-74083B536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32" y="189549"/>
            <a:ext cx="1636939" cy="85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223047" y="4374059"/>
            <a:ext cx="846135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СТЕМ центърът открива врати </a:t>
            </a:r>
            <a:endParaRPr lang="bg-BG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C7DCCF0A-5E2C-87E8-849D-E387F8D20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3489"/>
            <a:ext cx="9144000" cy="674119"/>
          </a:xfrm>
        </p:spPr>
        <p:txBody>
          <a:bodyPr/>
          <a:lstStyle/>
          <a:p>
            <a:pPr algn="ctr"/>
            <a:r>
              <a:rPr lang="bg-BG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Началото, идеите, сроковете и … класирането</a:t>
            </a:r>
            <a:br>
              <a:rPr lang="bg-BG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dirty="0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xmlns="" id="{40DF6C47-7F9B-5440-1A77-C46CFADAB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722" y="807608"/>
            <a:ext cx="8476555" cy="4098114"/>
          </a:xfrm>
        </p:spPr>
        <p:txBody>
          <a:bodyPr/>
          <a:lstStyle/>
          <a:p>
            <a:pPr algn="just"/>
            <a:r>
              <a:rPr lang="bg-BG" sz="1800" b="1" dirty="0">
                <a:solidFill>
                  <a:srgbClr val="EE93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Стартирахме от 4 май 2020 г.</a:t>
            </a:r>
            <a:r>
              <a:rPr lang="bg-BG" sz="1800" b="0" i="0" dirty="0">
                <a:solidFill>
                  <a:srgbClr val="EE9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bg-BG" sz="1800" b="0" i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краен срок за кандидатстване </a:t>
            </a:r>
            <a:r>
              <a:rPr lang="bg-BG" sz="1800" b="1" i="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01.06.2020 </a:t>
            </a:r>
            <a:r>
              <a:rPr lang="bg-BG" sz="1800" b="1" i="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  <a:p>
            <a:pPr algn="ctr"/>
            <a:r>
              <a:rPr lang="bg-BG" sz="1800" b="1" i="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b="0" i="0" dirty="0">
                <a:solidFill>
                  <a:srgbClr val="65676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1800" b="0" i="0" dirty="0">
                <a:solidFill>
                  <a:srgbClr val="65676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1800" b="0" i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Училищният екип: </a:t>
            </a:r>
          </a:p>
          <a:p>
            <a:pPr marL="146050" indent="0" algn="ctr">
              <a:buNone/>
            </a:pPr>
            <a:r>
              <a:rPr lang="bg-BG" sz="1800" b="0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главен учител Даринка Андонова, старши учителите: Рени Георгиева, Петя Николова, Галина Ганева, Петя </a:t>
            </a:r>
            <a:r>
              <a:rPr lang="bg-BG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bg-BG" sz="1800" b="0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иронова и РН ИКТ Виктория </a:t>
            </a:r>
            <a:r>
              <a:rPr lang="bg-BG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bg-BG" sz="1800" b="0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итова</a:t>
            </a:r>
          </a:p>
          <a:p>
            <a:pPr marL="146050" indent="0" algn="ctr">
              <a:buNone/>
            </a:pPr>
            <a:endParaRPr lang="bg-BG" sz="1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1800" b="1" i="0" u="sng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2 </a:t>
            </a:r>
            <a:r>
              <a:rPr lang="bg-BG" sz="1800" b="1" i="0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юли 2020 г.</a:t>
            </a:r>
            <a:r>
              <a:rPr lang="bg-BG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училището ни бе в списъка </a:t>
            </a:r>
            <a:r>
              <a:rPr lang="bg-BG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bg-BG" sz="1800" b="1" dirty="0">
                <a:solidFill>
                  <a:srgbClr val="EE9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</a:t>
            </a:r>
            <a:r>
              <a:rPr lang="bg-BG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училища, успешно продължаващи за втори етап на кандидатстване; </a:t>
            </a:r>
            <a:endParaRPr lang="bg-BG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bg-BG" sz="1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1800" b="1" i="0" u="sng" dirty="0" smtClean="0">
                <a:solidFill>
                  <a:srgbClr val="F59E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7 - 22 </a:t>
            </a:r>
            <a:r>
              <a:rPr lang="bg-BG" sz="1800" b="1" i="0" u="sng" dirty="0">
                <a:solidFill>
                  <a:srgbClr val="F59E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юли 2020 </a:t>
            </a:r>
            <a:r>
              <a:rPr lang="bg-BG" sz="1800" b="1" i="0" u="sng" dirty="0">
                <a:solidFill>
                  <a:srgbClr val="EE93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</a:t>
            </a:r>
            <a:r>
              <a:rPr lang="bg-BG" sz="1800" b="1" i="0" dirty="0">
                <a:solidFill>
                  <a:srgbClr val="EE93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sz="18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край на втория етап;</a:t>
            </a:r>
            <a:endParaRPr lang="bg-BG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1800" b="1" i="0" u="sng" dirty="0">
                <a:solidFill>
                  <a:srgbClr val="FE9E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27-29</a:t>
            </a:r>
            <a:r>
              <a:rPr lang="bg-BG" sz="1800" b="1" i="0" u="sng" dirty="0">
                <a:solidFill>
                  <a:srgbClr val="EE93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юли</a:t>
            </a:r>
            <a:r>
              <a:rPr lang="bg-BG" sz="1800" b="1" u="sng" dirty="0">
                <a:solidFill>
                  <a:srgbClr val="EE9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b="1" i="0" u="sng" dirty="0">
                <a:solidFill>
                  <a:srgbClr val="EE93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2020 г.</a:t>
            </a:r>
            <a:r>
              <a:rPr lang="bg-BG" sz="1800" b="1" i="0" dirty="0">
                <a:solidFill>
                  <a:srgbClr val="EE93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на проекта в онлайн събеседване с оценителите;   </a:t>
            </a:r>
            <a:endParaRPr lang="bg-BG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1800" b="1" i="0" u="none" strike="noStrike" dirty="0">
                <a:solidFill>
                  <a:srgbClr val="1C1E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4 август 2020 г.</a:t>
            </a:r>
            <a:r>
              <a:rPr lang="bg-BG" sz="1800" b="1" i="0" u="none" strike="noStrike" dirty="0">
                <a:solidFill>
                  <a:srgbClr val="1C1E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bg-BG" sz="1800" i="0" u="none" strike="noStrike" dirty="0">
                <a:solidFill>
                  <a:srgbClr val="1C1E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попаднахме в списъка с първите одобрени 50 училища;</a:t>
            </a:r>
          </a:p>
          <a:p>
            <a:pPr marL="146050" indent="0" algn="just">
              <a:buNone/>
            </a:pPr>
            <a:endParaRPr lang="bg-BG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1800" b="1" i="0" u="none" strike="noStrike" dirty="0">
                <a:solidFill>
                  <a:srgbClr val="F59E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4 януари </a:t>
            </a:r>
            <a:r>
              <a:rPr lang="bg-BG" sz="1800" b="1" i="0" u="none" strike="noStrike" dirty="0">
                <a:solidFill>
                  <a:srgbClr val="EE93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2021</a:t>
            </a:r>
            <a:r>
              <a:rPr lang="bg-BG" sz="1800" b="1" i="0" u="none" strike="noStrike" dirty="0">
                <a:solidFill>
                  <a:srgbClr val="EE93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г. </a:t>
            </a:r>
            <a:r>
              <a:rPr lang="bg-BG" sz="1800" b="1" i="0" u="none" strike="noStrike" dirty="0">
                <a:solidFill>
                  <a:srgbClr val="1E7BA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Добрата новина! </a:t>
            </a:r>
          </a:p>
          <a:p>
            <a:pPr marL="146050" indent="0" algn="ctr">
              <a:buNone/>
            </a:pPr>
            <a:r>
              <a:rPr lang="bg-BG" sz="1800" b="1" i="0" u="none" strike="noStrike" dirty="0">
                <a:solidFill>
                  <a:srgbClr val="1E7BA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Одобрението за финансиране стана факт!</a:t>
            </a:r>
            <a:endParaRPr lang="bg-BG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0338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xmlns="" id="{07D2A2AB-215A-9FFD-39F5-6DD6C44CA549}"/>
              </a:ext>
            </a:extLst>
          </p:cNvPr>
          <p:cNvSpPr txBox="1"/>
          <p:nvPr/>
        </p:nvSpPr>
        <p:spPr>
          <a:xfrm>
            <a:off x="183547" y="344198"/>
            <a:ext cx="8776905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ФИНАНСИРАНЕ </a:t>
            </a:r>
          </a:p>
          <a:p>
            <a:pPr algn="ctr"/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НАЦИОНАЛНА ПРОГРАМА </a:t>
            </a:r>
          </a:p>
          <a:p>
            <a:pPr algn="ctr"/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„ИЗГРАЖДАНЕ НА УЧИЛИЩНА СТЕМ СРЕДА“ </a:t>
            </a:r>
          </a:p>
          <a:p>
            <a:pPr algn="ctr"/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bg-BG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Принос от НП „Изграждане на училищна STEM среда“ </a:t>
            </a:r>
            <a:r>
              <a:rPr lang="bg-BG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300 000 </a:t>
            </a:r>
            <a:r>
              <a:rPr lang="bg-BG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лв.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bg-BG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Планиран собствен принос на </a:t>
            </a:r>
            <a:r>
              <a:rPr lang="bg-BG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училището - 39 </a:t>
            </a:r>
            <a:r>
              <a:rPr lang="bg-BG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463,74 лв.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bg-BG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Реализиран принос </a:t>
            </a:r>
            <a:r>
              <a:rPr lang="bg-BG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от бюджета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105 388</a:t>
            </a:r>
            <a:r>
              <a:rPr lang="bg-BG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,49 лв. и 15 170 лв. от други източници. Общо </a:t>
            </a:r>
            <a:r>
              <a:rPr lang="bg-BG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120 558, 49</a:t>
            </a:r>
            <a:r>
              <a:rPr lang="bg-BG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лв</a:t>
            </a:r>
            <a:r>
              <a:rPr lang="bg-BG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bg-BG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Бизнеспартньор – „Вола Софтуер“ ООД</a:t>
            </a:r>
          </a:p>
          <a:p>
            <a:endParaRPr lang="bg-B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22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CC262B3B-75DD-15E3-6527-FCFA47B91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282" y="364969"/>
            <a:ext cx="8296344" cy="999300"/>
          </a:xfrm>
        </p:spPr>
        <p:txBody>
          <a:bodyPr/>
          <a:lstStyle/>
          <a:p>
            <a:pPr algn="ctr"/>
            <a:r>
              <a:rPr lang="bg-BG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Дарения и благотворителни училищни инициативи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xmlns="" id="{65143B63-F6B7-989E-A00D-12CD5878F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7445" y="1795428"/>
            <a:ext cx="8156181" cy="2736222"/>
          </a:xfrm>
        </p:spPr>
        <p:txBody>
          <a:bodyPr/>
          <a:lstStyle/>
          <a:p>
            <a:r>
              <a:rPr lang="bg-BG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от дарения </a:t>
            </a:r>
            <a:r>
              <a:rPr lang="bg-BG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bg-BG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5 612 лв</a:t>
            </a:r>
            <a:r>
              <a:rPr lang="bg-BG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bg-BG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от други източници – 5 073 лв.</a:t>
            </a:r>
            <a:endParaRPr lang="bg-BG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Благотворителни акции </a:t>
            </a:r>
            <a:r>
              <a:rPr lang="bg-BG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bg-BG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4 525,20 лв.</a:t>
            </a:r>
            <a:r>
              <a:rPr lang="bg-BG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bg-BG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2135" indent="-342900">
              <a:lnSpc>
                <a:spcPct val="115000"/>
              </a:lnSpc>
              <a:buFont typeface="Wingdings" pitchFamily="2" charset="2"/>
              <a:buChar char="v"/>
            </a:pPr>
            <a:r>
              <a:rPr lang="bg-BG" sz="20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Благотворителен базар за мартеници – 2021 г.</a:t>
            </a:r>
            <a:endParaRPr lang="en-US" sz="200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572135" indent="-342900">
              <a:lnSpc>
                <a:spcPct val="115000"/>
              </a:lnSpc>
              <a:buFont typeface="Wingdings" pitchFamily="2" charset="2"/>
              <a:buChar char="v"/>
            </a:pPr>
            <a:r>
              <a:rPr lang="bg-BG" sz="20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Благотворителен базар за Великден – 2021 г.</a:t>
            </a:r>
            <a:endParaRPr lang="en-US" sz="200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572135" indent="-342900">
              <a:lnSpc>
                <a:spcPct val="115000"/>
              </a:lnSpc>
              <a:buFont typeface="Wingdings" pitchFamily="2" charset="2"/>
              <a:buChar char="v"/>
            </a:pPr>
            <a:r>
              <a:rPr lang="bg-BG" sz="20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Благотворителен базар за Коледа – 2021 г.</a:t>
            </a:r>
            <a:endParaRPr lang="en-US" sz="200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572135" indent="-342900">
              <a:lnSpc>
                <a:spcPct val="115000"/>
              </a:lnSpc>
              <a:buFont typeface="Wingdings" pitchFamily="2" charset="2"/>
              <a:buChar char="v"/>
            </a:pPr>
            <a:r>
              <a:rPr lang="bg-BG" sz="20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Благотворителен базар за мартеници – 2022 г.</a:t>
            </a:r>
            <a:endParaRPr lang="en-US" sz="200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14605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6442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84" y="1199733"/>
            <a:ext cx="7200229" cy="3642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DEC91F7A-5CDF-F281-5EF3-3318D4F97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384" y="301407"/>
            <a:ext cx="4423330" cy="1514044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xmlns="" id="{58BFB1D2-591F-91C1-8CB7-96484C70376C}"/>
              </a:ext>
            </a:extLst>
          </p:cNvPr>
          <p:cNvSpPr txBox="1"/>
          <p:nvPr/>
        </p:nvSpPr>
        <p:spPr>
          <a:xfrm>
            <a:off x="5841242" y="4223809"/>
            <a:ext cx="24483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Осем</a:t>
            </a:r>
            <a:r>
              <a:rPr lang="bg-BG" b="1" dirty="0">
                <a:solidFill>
                  <a:srgbClr val="0070C0"/>
                </a:solidFill>
              </a:rPr>
              <a:t> обособени зони </a:t>
            </a:r>
          </a:p>
        </p:txBody>
      </p:sp>
    </p:spTree>
    <p:extLst>
      <p:ext uri="{BB962C8B-B14F-4D97-AF65-F5344CB8AC3E}">
        <p14:creationId xmlns:p14="http://schemas.microsoft.com/office/powerpoint/2010/main" val="19089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8867B2CB-9659-BFFC-9857-57F4AC3A5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820" y="198087"/>
            <a:ext cx="7228432" cy="4744276"/>
          </a:xfrm>
          <a:prstGeom prst="rect">
            <a:avLst/>
          </a:prstGeom>
          <a:noFill/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sp>
        <p:nvSpPr>
          <p:cNvPr id="5" name="Правоъгълник 4">
            <a:extLst>
              <a:ext uri="{FF2B5EF4-FFF2-40B4-BE49-F238E27FC236}">
                <a16:creationId xmlns:a16="http://schemas.microsoft.com/office/drawing/2014/main" xmlns="" id="{D6AD4B31-809C-A8D4-BCF9-49B59DB58787}"/>
              </a:ext>
            </a:extLst>
          </p:cNvPr>
          <p:cNvSpPr/>
          <p:nvPr/>
        </p:nvSpPr>
        <p:spPr>
          <a:xfrm>
            <a:off x="49952" y="367095"/>
            <a:ext cx="809947" cy="440626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algn="ctr"/>
            <a:r>
              <a:rPr lang="bg-BG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  <a:p>
            <a:pPr algn="ctr"/>
            <a:r>
              <a:rPr lang="bg-BG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</a:p>
          <a:p>
            <a:pPr algn="ctr"/>
            <a:r>
              <a:rPr lang="bg-BG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algn="ctr"/>
            <a:r>
              <a:rPr lang="bg-BG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bg-BG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xmlns="" id="{E1F63F63-2134-7006-8545-67B7A55E2E2A}"/>
              </a:ext>
            </a:extLst>
          </p:cNvPr>
          <p:cNvSpPr/>
          <p:nvPr/>
        </p:nvSpPr>
        <p:spPr>
          <a:xfrm>
            <a:off x="859899" y="198087"/>
            <a:ext cx="598469" cy="47243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g-BG" sz="2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pPr algn="ctr"/>
            <a:r>
              <a:rPr lang="bg-BG" sz="2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algn="ctr"/>
            <a:r>
              <a:rPr lang="bg-BG" sz="2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  <a:p>
            <a:pPr algn="ctr"/>
            <a:r>
              <a:rPr lang="bg-BG" sz="2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algn="ctr"/>
            <a:r>
              <a:rPr lang="bg-BG" sz="2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algn="ctr"/>
            <a:r>
              <a:rPr lang="bg-BG" sz="2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</a:p>
          <a:p>
            <a:pPr algn="ctr"/>
            <a:r>
              <a:rPr lang="bg-BG" sz="2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algn="ctr"/>
            <a:r>
              <a:rPr lang="bg-BG" sz="2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</a:p>
          <a:p>
            <a:pPr algn="ctr"/>
            <a:r>
              <a:rPr lang="bg-BG" sz="2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algn="ctr"/>
            <a:r>
              <a:rPr lang="bg-BG" sz="2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algn="ctr"/>
            <a:endParaRPr lang="bg-BG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xmlns="" id="{B9078A12-DE82-CD9F-3130-4199C193CA8F}"/>
              </a:ext>
            </a:extLst>
          </p:cNvPr>
          <p:cNvSpPr/>
          <p:nvPr/>
        </p:nvSpPr>
        <p:spPr>
          <a:xfrm>
            <a:off x="8216252" y="32593"/>
            <a:ext cx="861003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</a:p>
          <a:p>
            <a:pPr algn="ctr"/>
            <a:r>
              <a:rPr lang="bg-BG" sz="3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  <a:p>
            <a:pPr algn="ctr"/>
            <a:r>
              <a:rPr lang="bg-BG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pPr algn="ctr"/>
            <a:r>
              <a:rPr lang="bg-BG" sz="32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algn="ctr"/>
            <a:r>
              <a:rPr lang="bg-BG" sz="32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endParaRPr lang="bg-BG" sz="32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32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bg-BG" sz="3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3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pPr algn="ctr"/>
            <a:r>
              <a:rPr lang="bg-BG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algn="ctr"/>
            <a:r>
              <a:rPr lang="bg-BG" sz="3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algn="ctr"/>
            <a:r>
              <a:rPr lang="bg-BG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10" name="Правоъгълник 9">
            <a:extLst>
              <a:ext uri="{FF2B5EF4-FFF2-40B4-BE49-F238E27FC236}">
                <a16:creationId xmlns:a16="http://schemas.microsoft.com/office/drawing/2014/main" xmlns="" id="{921DD272-E726-FE84-4D85-9E0928183F5B}"/>
              </a:ext>
            </a:extLst>
          </p:cNvPr>
          <p:cNvSpPr/>
          <p:nvPr/>
        </p:nvSpPr>
        <p:spPr>
          <a:xfrm>
            <a:off x="7660370" y="187610"/>
            <a:ext cx="555881" cy="47067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g-BG" sz="3000" b="1" dirty="0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algn="ctr"/>
            <a:r>
              <a:rPr lang="bg-BG" sz="3000" b="1" dirty="0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algn="ctr"/>
            <a:r>
              <a:rPr lang="bg-BG" sz="3000" b="1" dirty="0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</a:p>
          <a:p>
            <a:pPr algn="ctr"/>
            <a:r>
              <a:rPr lang="bg-BG" sz="3000" b="1" dirty="0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algn="ctr"/>
            <a:r>
              <a:rPr lang="bg-BG" sz="3000" b="1" dirty="0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algn="ctr"/>
            <a:r>
              <a:rPr lang="bg-BG" sz="3000" b="1" dirty="0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algn="ctr"/>
            <a:r>
              <a:rPr lang="bg-BG" sz="3000" b="1" dirty="0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bg-BG" sz="3000" b="1" dirty="0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algn="ctr"/>
            <a:r>
              <a:rPr lang="bg-BG" sz="3000" b="1" dirty="0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algn="ctr"/>
            <a:r>
              <a:rPr lang="bg-BG" sz="3000" b="1" dirty="0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endParaRPr lang="bg-BG" sz="3000" b="1" dirty="0">
              <a:ln/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81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 txBox="1">
            <a:spLocks noGrp="1"/>
          </p:cNvSpPr>
          <p:nvPr>
            <p:ph type="title"/>
          </p:nvPr>
        </p:nvSpPr>
        <p:spPr>
          <a:xfrm>
            <a:off x="270700" y="217574"/>
            <a:ext cx="8654700" cy="12427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№1 Трикомпонентно пространство </a:t>
            </a:r>
            <a:r>
              <a:rPr lang="bg-BG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„Наука</a:t>
            </a:r>
            <a:r>
              <a:rPr lang="bg-BG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sz="36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5" name="Google Shape;28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740" y="2384777"/>
            <a:ext cx="2813275" cy="2109950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86" name="Google Shape;28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1413" y="2677494"/>
            <a:ext cx="2813275" cy="2109963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  <a:effectLst>
            <a:softEdge rad="3175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87" name="Google Shape;28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52086" y="2384771"/>
            <a:ext cx="2813275" cy="2109956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xmlns="" id="{FEDD8AB5-0381-CFB9-9C35-84B99C3F0691}"/>
              </a:ext>
            </a:extLst>
          </p:cNvPr>
          <p:cNvSpPr txBox="1"/>
          <p:nvPr/>
        </p:nvSpPr>
        <p:spPr>
          <a:xfrm>
            <a:off x="3218798" y="1430992"/>
            <a:ext cx="2349489" cy="83099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g-BG" sz="4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ПРЕДИ</a:t>
            </a:r>
            <a:endParaRPr lang="en-US" sz="48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5"/>
          <p:cNvSpPr txBox="1">
            <a:spLocks noGrp="1"/>
          </p:cNvSpPr>
          <p:nvPr>
            <p:ph type="title"/>
          </p:nvPr>
        </p:nvSpPr>
        <p:spPr>
          <a:xfrm>
            <a:off x="1290152" y="240913"/>
            <a:ext cx="7030500" cy="6871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bg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постигане на новата визия:</a:t>
            </a:r>
            <a:endParaRPr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BD8B03F6-7641-DEF9-DE2D-0BE7ED84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1506" y="1166228"/>
            <a:ext cx="2802269" cy="373635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572EF3E0-131D-4843-21C6-6539018884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596" y="1166230"/>
            <a:ext cx="2802269" cy="3736357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xmlns="" id="{3CD84D84-1038-881C-BF7A-4E183751E5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2417" y="1166228"/>
            <a:ext cx="2780987" cy="3736358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xmlns="" id="{A5357488-6FDA-9BEE-2B09-333D3D25F7DD}"/>
              </a:ext>
            </a:extLst>
          </p:cNvPr>
          <p:cNvSpPr txBox="1"/>
          <p:nvPr/>
        </p:nvSpPr>
        <p:spPr>
          <a:xfrm>
            <a:off x="2145460" y="0"/>
            <a:ext cx="4572000" cy="83099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g-BG" sz="48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СЕГА</a:t>
            </a:r>
            <a:r>
              <a:rPr lang="bg-BG" sz="4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BF26325E-3ED5-5D05-BC74-93E6C9FBF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745" y="775722"/>
            <a:ext cx="3804437" cy="2055730"/>
          </a:xfrm>
          <a:prstGeom prst="rect">
            <a:avLst/>
          </a:prstGeom>
          <a:ln w="12700">
            <a:solidFill>
              <a:schemeClr val="accent5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xmlns="" id="{20804265-ECB1-7A33-76FC-62ABBEFED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982" y="775723"/>
            <a:ext cx="3804437" cy="2055730"/>
          </a:xfrm>
          <a:prstGeom prst="rect">
            <a:avLst/>
          </a:prstGeom>
          <a:ln w="12700">
            <a:solidFill>
              <a:schemeClr val="accent5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xmlns="" id="{6E4F0ED1-C15D-97CF-41DD-2464F5C45E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2531" y="2881777"/>
            <a:ext cx="3877857" cy="2021109"/>
          </a:xfrm>
          <a:prstGeom prst="rect">
            <a:avLst/>
          </a:prstGeom>
          <a:ln w="12700">
            <a:solidFill>
              <a:schemeClr val="accent5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2" name="Правоъгълник 11">
            <a:extLst>
              <a:ext uri="{FF2B5EF4-FFF2-40B4-BE49-F238E27FC236}">
                <a16:creationId xmlns:a16="http://schemas.microsoft.com/office/drawing/2014/main" xmlns="" id="{20F0C70A-595B-EEC6-6150-CBFB99E8FDED}"/>
              </a:ext>
            </a:extLst>
          </p:cNvPr>
          <p:cNvSpPr/>
          <p:nvPr/>
        </p:nvSpPr>
        <p:spPr>
          <a:xfrm>
            <a:off x="6477754" y="2507337"/>
            <a:ext cx="21371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g-BG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химия</a:t>
            </a:r>
            <a:endParaRPr lang="bg-BG" sz="5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13" name="Правоъгълник 12">
            <a:extLst>
              <a:ext uri="{FF2B5EF4-FFF2-40B4-BE49-F238E27FC236}">
                <a16:creationId xmlns:a16="http://schemas.microsoft.com/office/drawing/2014/main" xmlns="" id="{2EBA15A5-9DE4-792E-A299-FD2A288DC511}"/>
              </a:ext>
            </a:extLst>
          </p:cNvPr>
          <p:cNvSpPr/>
          <p:nvPr/>
        </p:nvSpPr>
        <p:spPr>
          <a:xfrm>
            <a:off x="5617260" y="3979556"/>
            <a:ext cx="307884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биология</a:t>
            </a:r>
          </a:p>
        </p:txBody>
      </p:sp>
      <p:sp>
        <p:nvSpPr>
          <p:cNvPr id="14" name="Правоъгълник 13">
            <a:extLst>
              <a:ext uri="{FF2B5EF4-FFF2-40B4-BE49-F238E27FC236}">
                <a16:creationId xmlns:a16="http://schemas.microsoft.com/office/drawing/2014/main" xmlns="" id="{A6B709A2-7C4D-DA0F-AEFB-18E98EAFA0EF}"/>
              </a:ext>
            </a:extLst>
          </p:cNvPr>
          <p:cNvSpPr/>
          <p:nvPr/>
        </p:nvSpPr>
        <p:spPr>
          <a:xfrm>
            <a:off x="60070" y="2618618"/>
            <a:ext cx="2460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sz="5400" b="1" dirty="0">
                <a:ln/>
                <a:solidFill>
                  <a:schemeClr val="accent4"/>
                </a:solidFill>
              </a:rPr>
              <a:t>физика</a:t>
            </a:r>
          </a:p>
        </p:txBody>
      </p:sp>
    </p:spTree>
    <p:extLst>
      <p:ext uri="{BB962C8B-B14F-4D97-AF65-F5344CB8AC3E}">
        <p14:creationId xmlns:p14="http://schemas.microsoft.com/office/powerpoint/2010/main" val="62962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6"/>
          <p:cNvSpPr txBox="1">
            <a:spLocks noGrp="1"/>
          </p:cNvSpPr>
          <p:nvPr>
            <p:ph type="title"/>
          </p:nvPr>
        </p:nvSpPr>
        <p:spPr>
          <a:xfrm>
            <a:off x="200234" y="598575"/>
            <a:ext cx="8503252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№2 Тих кът за подготовка на учителите</a:t>
            </a:r>
            <a:endParaRPr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02" name="Google Shape;30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669" y="2125526"/>
            <a:ext cx="4075437" cy="2840267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03" name="Google Shape;30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2482" y="2125526"/>
            <a:ext cx="4119849" cy="2840267"/>
          </a:xfrm>
          <a:prstGeom prst="rect">
            <a:avLst/>
          </a:prstGeom>
          <a:noFill/>
          <a:ln w="12700"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xmlns="" id="{F2C064A6-613E-B847-BEDA-2CEF336F02C5}"/>
              </a:ext>
            </a:extLst>
          </p:cNvPr>
          <p:cNvSpPr txBox="1"/>
          <p:nvPr/>
        </p:nvSpPr>
        <p:spPr>
          <a:xfrm>
            <a:off x="3218798" y="1200878"/>
            <a:ext cx="2349489" cy="83099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g-BG" sz="48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ПРЕДИ</a:t>
            </a:r>
            <a:endParaRPr lang="en-US" sz="48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5"/>
          <p:cNvSpPr txBox="1">
            <a:spLocks noGrp="1"/>
          </p:cNvSpPr>
          <p:nvPr>
            <p:ph type="title"/>
          </p:nvPr>
        </p:nvSpPr>
        <p:spPr>
          <a:xfrm>
            <a:off x="856312" y="267611"/>
            <a:ext cx="7030500" cy="6871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bg" sz="3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постигане на новата визия:</a:t>
            </a:r>
            <a:endParaRPr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3CC5101E-8A7E-8A85-D24A-B2CF82576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452" y="837569"/>
            <a:ext cx="3416288" cy="4119044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xmlns="" id="{05894A26-631B-7DF8-07FA-E19A08181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373" y="837569"/>
            <a:ext cx="3434117" cy="4119043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5989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xmlns="" id="{501800C9-062C-D3F0-325D-7FCF0E2DA06A}"/>
              </a:ext>
            </a:extLst>
          </p:cNvPr>
          <p:cNvSpPr txBox="1"/>
          <p:nvPr/>
        </p:nvSpPr>
        <p:spPr>
          <a:xfrm>
            <a:off x="1977349" y="4214"/>
            <a:ext cx="4883988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g-BG" sz="48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СЕГА</a:t>
            </a:r>
            <a:r>
              <a:rPr lang="bg-BG" sz="4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692" y="802989"/>
            <a:ext cx="6661192" cy="4207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252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8"/>
          <p:cNvSpPr txBox="1">
            <a:spLocks noGrp="1"/>
          </p:cNvSpPr>
          <p:nvPr>
            <p:ph type="title"/>
          </p:nvPr>
        </p:nvSpPr>
        <p:spPr>
          <a:xfrm>
            <a:off x="200235" y="598575"/>
            <a:ext cx="8207606" cy="9165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№3 Работилница “Дигитален свят -1” </a:t>
            </a:r>
            <a:endParaRPr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070C0"/>
              </a:solidFill>
            </a:endParaRPr>
          </a:p>
        </p:txBody>
      </p:sp>
      <p:pic>
        <p:nvPicPr>
          <p:cNvPr id="315" name="Google Shape;31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227" y="2261989"/>
            <a:ext cx="3772657" cy="269757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16" name="Google Shape;31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1395" y="2261989"/>
            <a:ext cx="3669710" cy="269757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xmlns="" id="{6D878BAF-9BD0-6FCF-6C54-3A3231DEF237}"/>
              </a:ext>
            </a:extLst>
          </p:cNvPr>
          <p:cNvSpPr txBox="1"/>
          <p:nvPr/>
        </p:nvSpPr>
        <p:spPr>
          <a:xfrm>
            <a:off x="3218798" y="1430992"/>
            <a:ext cx="2349489" cy="83099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g-BG" sz="48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ПРЕДИ</a:t>
            </a:r>
            <a:endParaRPr lang="en-US" sz="48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5"/>
          <p:cNvSpPr txBox="1">
            <a:spLocks noGrp="1"/>
          </p:cNvSpPr>
          <p:nvPr>
            <p:ph type="title"/>
          </p:nvPr>
        </p:nvSpPr>
        <p:spPr>
          <a:xfrm>
            <a:off x="1290152" y="240913"/>
            <a:ext cx="7030500" cy="6871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bg" sz="3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постигане на новата визия:</a:t>
            </a:r>
            <a:endParaRPr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xmlns="" id="{9CD99A62-6F92-36DD-9099-48FAB9958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393" y="808878"/>
            <a:ext cx="3640017" cy="414215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xmlns="" id="{7A5DE952-9364-4A71-6C10-3BE65C6FE2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70" y="808879"/>
            <a:ext cx="3700472" cy="414215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73699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xmlns="" id="{D3ABA56F-75CD-D562-42BE-2CF3CE589BD0}"/>
              </a:ext>
            </a:extLst>
          </p:cNvPr>
          <p:cNvSpPr txBox="1"/>
          <p:nvPr/>
        </p:nvSpPr>
        <p:spPr>
          <a:xfrm>
            <a:off x="1977349" y="306995"/>
            <a:ext cx="4883988" cy="83099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g-BG" sz="48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СЕГА </a:t>
            </a:r>
            <a:endParaRPr lang="en-US" sz="48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7AF8EE7F-7630-E796-83F5-AEA9E4AD1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748" y="1246869"/>
            <a:ext cx="7344404" cy="3672203"/>
          </a:xfrm>
          <a:prstGeom prst="rect">
            <a:avLst/>
          </a:prstGeom>
          <a:ln w="19050">
            <a:solidFill>
              <a:schemeClr val="accent5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84640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0"/>
          <p:cNvSpPr txBox="1">
            <a:spLocks noGrp="1"/>
          </p:cNvSpPr>
          <p:nvPr>
            <p:ph type="title"/>
          </p:nvPr>
        </p:nvSpPr>
        <p:spPr>
          <a:xfrm>
            <a:off x="823240" y="318248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sz="3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№4 Склад </a:t>
            </a:r>
            <a:r>
              <a:rPr lang="bg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30" name="Google Shape;33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8286" y="1968964"/>
            <a:ext cx="6100450" cy="2976805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xmlns="" id="{BCD8A3D2-E941-D7C5-E322-AF8832BF5826}"/>
              </a:ext>
            </a:extLst>
          </p:cNvPr>
          <p:cNvSpPr txBox="1"/>
          <p:nvPr/>
        </p:nvSpPr>
        <p:spPr>
          <a:xfrm>
            <a:off x="3218796" y="1083920"/>
            <a:ext cx="2349489" cy="83099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g-BG" sz="48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ПРЕДИ</a:t>
            </a:r>
            <a:endParaRPr lang="en-US" sz="48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xmlns="" id="{0A7D0170-5ACE-7266-AF6C-6299ED303790}"/>
              </a:ext>
            </a:extLst>
          </p:cNvPr>
          <p:cNvSpPr txBox="1"/>
          <p:nvPr/>
        </p:nvSpPr>
        <p:spPr>
          <a:xfrm>
            <a:off x="1977349" y="306995"/>
            <a:ext cx="4883988" cy="830997"/>
          </a:xfrm>
          <a:prstGeom prst="rect">
            <a:avLst/>
          </a:prstGeom>
          <a:noFill/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g-BG" sz="48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СЕГА</a:t>
            </a:r>
            <a:r>
              <a:rPr lang="bg-BG" sz="4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519" y="1042701"/>
            <a:ext cx="5964795" cy="3870683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38484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1"/>
          <p:cNvSpPr txBox="1">
            <a:spLocks noGrp="1"/>
          </p:cNvSpPr>
          <p:nvPr>
            <p:ph type="title"/>
          </p:nvPr>
        </p:nvSpPr>
        <p:spPr>
          <a:xfrm>
            <a:off x="292675" y="224806"/>
            <a:ext cx="8127392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№5 работилница “Дигитален свят - 2” </a:t>
            </a:r>
            <a:endParaRPr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36" name="Google Shape;33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74" y="1770481"/>
            <a:ext cx="3924501" cy="3202987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37" name="Google Shape;33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770480"/>
            <a:ext cx="4279326" cy="3202987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xmlns="" id="{7BFE5187-0DB7-AAD9-87F2-1B7542F48D7F}"/>
              </a:ext>
            </a:extLst>
          </p:cNvPr>
          <p:cNvSpPr txBox="1"/>
          <p:nvPr/>
        </p:nvSpPr>
        <p:spPr>
          <a:xfrm>
            <a:off x="3181626" y="939484"/>
            <a:ext cx="2349489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g-BG" sz="48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ПРЕДИ</a:t>
            </a:r>
            <a:endParaRPr lang="en-US" sz="48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5"/>
          <p:cNvSpPr txBox="1">
            <a:spLocks noGrp="1"/>
          </p:cNvSpPr>
          <p:nvPr>
            <p:ph type="title"/>
          </p:nvPr>
        </p:nvSpPr>
        <p:spPr>
          <a:xfrm>
            <a:off x="1290152" y="240913"/>
            <a:ext cx="7030500" cy="6871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bg" sz="3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постигане на новата визия:</a:t>
            </a:r>
            <a:endParaRPr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A6894333-36DC-A160-0E02-F46932E6A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398" y="1817538"/>
            <a:ext cx="2269209" cy="3025612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0763FE38-DACC-EE79-F2D5-D4B584669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4890" y="1817538"/>
            <a:ext cx="2269209" cy="3025612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xmlns="" id="{DDFC6E40-0005-07EF-4543-5C685A280D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3742" y="1817538"/>
            <a:ext cx="3689860" cy="3025612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54182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xmlns="" id="{F386C041-5EEF-5643-844A-5946ECFAEE8C}"/>
              </a:ext>
            </a:extLst>
          </p:cNvPr>
          <p:cNvSpPr txBox="1"/>
          <p:nvPr/>
        </p:nvSpPr>
        <p:spPr>
          <a:xfrm>
            <a:off x="1977349" y="306995"/>
            <a:ext cx="4883988" cy="83099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g-BG" sz="48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СЕГА</a:t>
            </a:r>
            <a:r>
              <a:rPr lang="bg-BG" sz="4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BEB09AE4-DFDC-B807-FA46-1B2754856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95" y="1027864"/>
            <a:ext cx="7809110" cy="3904556"/>
          </a:xfrm>
          <a:prstGeom prst="rect">
            <a:avLst/>
          </a:prstGeom>
          <a:ln w="12700">
            <a:solidFill>
              <a:schemeClr val="accent5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98137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3"/>
          <p:cNvSpPr txBox="1">
            <a:spLocks noGrp="1"/>
          </p:cNvSpPr>
          <p:nvPr>
            <p:ph type="title"/>
          </p:nvPr>
        </p:nvSpPr>
        <p:spPr>
          <a:xfrm>
            <a:off x="823239" y="276418"/>
            <a:ext cx="7030500" cy="7566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№6 Коридор и фоайе</a:t>
            </a:r>
            <a:endParaRPr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C343D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1" name="Google Shape;35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80" y="1525968"/>
            <a:ext cx="2232025" cy="1674025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52" name="Google Shape;35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6554" y="1866345"/>
            <a:ext cx="2232012" cy="1674025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53" name="Google Shape;35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30697" y="1339083"/>
            <a:ext cx="2159486" cy="3004909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54" name="Google Shape;35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10282" y="3279429"/>
            <a:ext cx="2232025" cy="1674024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xmlns="" id="{A98AB317-2A59-281D-0A02-E25721DEF68A}"/>
              </a:ext>
            </a:extLst>
          </p:cNvPr>
          <p:cNvSpPr txBox="1"/>
          <p:nvPr/>
        </p:nvSpPr>
        <p:spPr>
          <a:xfrm>
            <a:off x="3163744" y="1033075"/>
            <a:ext cx="2349489" cy="83099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g-BG" sz="48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ПРЕДИ</a:t>
            </a:r>
            <a:endParaRPr lang="en-US" sz="48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5"/>
          <p:cNvSpPr txBox="1">
            <a:spLocks noGrp="1"/>
          </p:cNvSpPr>
          <p:nvPr>
            <p:ph type="title"/>
          </p:nvPr>
        </p:nvSpPr>
        <p:spPr>
          <a:xfrm>
            <a:off x="1290152" y="240913"/>
            <a:ext cx="7030500" cy="6871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bg" sz="3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постигане на новата визия:</a:t>
            </a:r>
            <a:endParaRPr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3BD67644-F056-EC5D-4BDA-C4AC7E2C3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626" y="1555147"/>
            <a:ext cx="2471008" cy="32946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xmlns="" id="{50F23FDF-78E1-3AE6-E9D0-A9C2CDBF3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576" y="1555146"/>
            <a:ext cx="2471008" cy="3294677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xmlns="" id="{D1F75104-C51C-2C84-C699-FC30206514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5606" y="1555145"/>
            <a:ext cx="2471008" cy="32946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42144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2;p15">
            <a:extLst>
              <a:ext uri="{FF2B5EF4-FFF2-40B4-BE49-F238E27FC236}">
                <a16:creationId xmlns:a16="http://schemas.microsoft.com/office/drawing/2014/main" xmlns="" id="{5F835603-3160-FEBA-BA13-7DB1038C464C}"/>
              </a:ext>
            </a:extLst>
          </p:cNvPr>
          <p:cNvSpPr txBox="1">
            <a:spLocks/>
          </p:cNvSpPr>
          <p:nvPr/>
        </p:nvSpPr>
        <p:spPr>
          <a:xfrm>
            <a:off x="1290152" y="240913"/>
            <a:ext cx="7030500" cy="6871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постигане на новата визия: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17CA2605-D1C6-859F-55C2-02901A3EA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98" y="1345239"/>
            <a:ext cx="2716129" cy="3621506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xmlns="" id="{937F16C7-817D-29DF-F738-FABE2B007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6735" y="1340931"/>
            <a:ext cx="2591147" cy="362581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xmlns="" id="{1C78A5F0-8FFE-7CB7-B542-688370ED8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9993" y="1340930"/>
            <a:ext cx="2719361" cy="362581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9954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xmlns="" id="{06DE9311-E788-4E65-84EE-74B8532EBD4C}"/>
              </a:ext>
            </a:extLst>
          </p:cNvPr>
          <p:cNvSpPr txBox="1"/>
          <p:nvPr/>
        </p:nvSpPr>
        <p:spPr>
          <a:xfrm>
            <a:off x="1977349" y="306995"/>
            <a:ext cx="4883988" cy="83099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g-BG" sz="48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СЕГА</a:t>
            </a:r>
            <a:r>
              <a:rPr lang="bg-BG" sz="4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3748230B-D538-E752-E3CC-80FC178E8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83" y="1978973"/>
            <a:ext cx="4033427" cy="2286000"/>
          </a:xfrm>
          <a:prstGeom prst="rect">
            <a:avLst/>
          </a:prstGeom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xmlns="" id="{8F376929-D37C-661D-503B-0D7F978A6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8418" y="1978973"/>
            <a:ext cx="4571999" cy="2286000"/>
          </a:xfrm>
          <a:prstGeom prst="rect">
            <a:avLst/>
          </a:prstGeom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Правоъгълник 9">
            <a:extLst>
              <a:ext uri="{FF2B5EF4-FFF2-40B4-BE49-F238E27FC236}">
                <a16:creationId xmlns:a16="http://schemas.microsoft.com/office/drawing/2014/main" xmlns="" id="{DFA666A1-385C-63E0-6518-89DBE3069933}"/>
              </a:ext>
            </a:extLst>
          </p:cNvPr>
          <p:cNvSpPr/>
          <p:nvPr/>
        </p:nvSpPr>
        <p:spPr>
          <a:xfrm>
            <a:off x="280203" y="1071764"/>
            <a:ext cx="16514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небе</a:t>
            </a:r>
          </a:p>
        </p:txBody>
      </p:sp>
      <p:sp>
        <p:nvSpPr>
          <p:cNvPr id="11" name="Правоъгълник 10">
            <a:extLst>
              <a:ext uri="{FF2B5EF4-FFF2-40B4-BE49-F238E27FC236}">
                <a16:creationId xmlns:a16="http://schemas.microsoft.com/office/drawing/2014/main" xmlns="" id="{5FEB2030-D402-95A0-8082-956FD6C6C489}"/>
              </a:ext>
            </a:extLst>
          </p:cNvPr>
          <p:cNvSpPr/>
          <p:nvPr/>
        </p:nvSpPr>
        <p:spPr>
          <a:xfrm>
            <a:off x="2470368" y="1096818"/>
            <a:ext cx="16626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g-BG" sz="5400" b="1" cap="none" spc="0" dirty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земя</a:t>
            </a:r>
          </a:p>
        </p:txBody>
      </p:sp>
      <p:sp>
        <p:nvSpPr>
          <p:cNvPr id="12" name="Правоъгълник 11">
            <a:extLst>
              <a:ext uri="{FF2B5EF4-FFF2-40B4-BE49-F238E27FC236}">
                <a16:creationId xmlns:a16="http://schemas.microsoft.com/office/drawing/2014/main" xmlns="" id="{6ED94E99-3995-9619-526A-6CBEFE80A2E1}"/>
              </a:ext>
            </a:extLst>
          </p:cNvPr>
          <p:cNvSpPr/>
          <p:nvPr/>
        </p:nvSpPr>
        <p:spPr>
          <a:xfrm>
            <a:off x="4994127" y="1055643"/>
            <a:ext cx="16546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g-BG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огън</a:t>
            </a:r>
          </a:p>
        </p:txBody>
      </p:sp>
      <p:sp>
        <p:nvSpPr>
          <p:cNvPr id="13" name="Правоъгълник 12">
            <a:extLst>
              <a:ext uri="{FF2B5EF4-FFF2-40B4-BE49-F238E27FC236}">
                <a16:creationId xmlns:a16="http://schemas.microsoft.com/office/drawing/2014/main" xmlns="" id="{B7E6FA1F-3DDD-2725-2558-61392E7227A8}"/>
              </a:ext>
            </a:extLst>
          </p:cNvPr>
          <p:cNvSpPr/>
          <p:nvPr/>
        </p:nvSpPr>
        <p:spPr>
          <a:xfrm>
            <a:off x="7075822" y="1055643"/>
            <a:ext cx="16403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sz="5400" b="1" cap="none" spc="0" dirty="0">
                <a:ln/>
                <a:solidFill>
                  <a:schemeClr val="accent4"/>
                </a:solidFill>
                <a:effectLst/>
              </a:rPr>
              <a:t>вода</a:t>
            </a:r>
          </a:p>
        </p:txBody>
      </p:sp>
    </p:spTree>
    <p:extLst>
      <p:ext uri="{BB962C8B-B14F-4D97-AF65-F5344CB8AC3E}">
        <p14:creationId xmlns:p14="http://schemas.microsoft.com/office/powerpoint/2010/main" val="230200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xmlns="" id="{57DA6051-3178-400D-5D3A-E0197F94F770}"/>
              </a:ext>
            </a:extLst>
          </p:cNvPr>
          <p:cNvSpPr txBox="1"/>
          <p:nvPr/>
        </p:nvSpPr>
        <p:spPr>
          <a:xfrm>
            <a:off x="1977348" y="224197"/>
            <a:ext cx="4883988" cy="83099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g-BG" sz="48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СЕГА</a:t>
            </a:r>
            <a:r>
              <a:rPr lang="bg-BG" sz="4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187587FD-5212-65A2-1F34-5A181FDD9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298" y="3109454"/>
            <a:ext cx="3915403" cy="1957702"/>
          </a:xfrm>
          <a:prstGeom prst="rect">
            <a:avLst/>
          </a:prstGeom>
          <a:ln w="12700">
            <a:solidFill>
              <a:schemeClr val="bg2">
                <a:lumMod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xmlns="" id="{99F976E3-18E4-3BFA-2540-EBA06744B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867" y="1055194"/>
            <a:ext cx="3915403" cy="1957702"/>
          </a:xfrm>
          <a:prstGeom prst="rect">
            <a:avLst/>
          </a:prstGeom>
          <a:ln w="12700">
            <a:solidFill>
              <a:schemeClr val="bg2">
                <a:lumMod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xmlns="" id="{B5677CA7-911A-4CEA-68CC-482E225D9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963" y="1055195"/>
            <a:ext cx="3915402" cy="1957701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38483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647CE7D3-D5F5-32F5-6BE5-C4F0EC10F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724" y="324546"/>
            <a:ext cx="7720250" cy="999300"/>
          </a:xfrm>
        </p:spPr>
        <p:txBody>
          <a:bodyPr/>
          <a:lstStyle/>
          <a:p>
            <a:pPr algn="ctr"/>
            <a:r>
              <a:rPr lang="bg-BG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Обучения на учителите: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xmlns="" id="{1E97EE1C-E161-6863-9F6E-718A62234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793" y="1014517"/>
            <a:ext cx="8536625" cy="3804437"/>
          </a:xfrm>
        </p:spPr>
        <p:txBody>
          <a:bodyPr/>
          <a:lstStyle/>
          <a:p>
            <a:pPr indent="0" algn="just">
              <a:lnSpc>
                <a:spcPct val="115000"/>
              </a:lnSpc>
              <a:buNone/>
            </a:pPr>
            <a:r>
              <a:rPr lang="bg-BG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 са </a:t>
            </a:r>
            <a:r>
              <a:rPr lang="bg-BG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 обучителни курса </a:t>
            </a:r>
            <a:r>
              <a:rPr lang="bg-BG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прилагане на иновативни методи за преподаване и прилагане на СТЕМ обучение с 31 участници.</a:t>
            </a:r>
          </a:p>
          <a:p>
            <a:pPr indent="457200" algn="just">
              <a:lnSpc>
                <a:spcPct val="115000"/>
              </a:lnSpc>
            </a:pPr>
            <a:r>
              <a:rPr lang="bg-BG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„Уча се“ ЕООД </a:t>
            </a:r>
            <a:r>
              <a:rPr lang="bg-BG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– провеждане на Майсторски клас и предоставяне на подкрепа от СТЕМ ментор за 10 участници;  </a:t>
            </a:r>
            <a:endParaRPr lang="en-US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15000"/>
              </a:lnSpc>
            </a:pPr>
            <a:r>
              <a:rPr lang="bg-BG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„Училищна Телерик академия“ ЕООД </a:t>
            </a:r>
            <a:r>
              <a:rPr lang="bg-BG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– три обучителни програми за 4 участници и предоставяне на учебно съдържание и учебни материали; </a:t>
            </a:r>
            <a:endParaRPr lang="en-US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15000"/>
              </a:lnSpc>
            </a:pPr>
            <a:r>
              <a:rPr lang="bg-BG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Фондация „Сай Хай“ </a:t>
            </a:r>
            <a:r>
              <a:rPr lang="bg-BG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– Въведение в 5Е модел на урок за преподаване на науки за 5 участници; </a:t>
            </a:r>
            <a:endParaRPr lang="en-US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15000"/>
              </a:lnSpc>
            </a:pPr>
            <a:r>
              <a:rPr lang="bg-BG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„</a:t>
            </a:r>
            <a:r>
              <a:rPr lang="bg-BG" sz="18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Тинузавър</a:t>
            </a:r>
            <a:r>
              <a:rPr lang="bg-BG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“ ООД </a:t>
            </a:r>
            <a:r>
              <a:rPr lang="bg-BG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– обучение на 2 участници за работа с </a:t>
            </a:r>
            <a:r>
              <a:rPr lang="bg-BG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Тинузавър</a:t>
            </a:r>
            <a:r>
              <a:rPr lang="bg-BG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; </a:t>
            </a:r>
            <a:endParaRPr lang="en-US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15000"/>
              </a:lnSpc>
            </a:pPr>
            <a:r>
              <a:rPr lang="bg-BG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„Юнион Интерактив“ ООД </a:t>
            </a:r>
            <a:r>
              <a:rPr lang="bg-BG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– обучение на 10 участници за използване на електронни ресурси на образователен софтуер </a:t>
            </a:r>
            <a:r>
              <a:rPr lang="en-US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MozaBook</a:t>
            </a:r>
            <a:r>
              <a:rPr lang="bg-BG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en-US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7025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CBF9156A-4FCE-5280-5107-EABFFEE6D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48" y="194392"/>
            <a:ext cx="7406640" cy="657434"/>
          </a:xfrm>
        </p:spPr>
        <p:txBody>
          <a:bodyPr>
            <a:normAutofit/>
          </a:bodyPr>
          <a:lstStyle/>
          <a:p>
            <a:pPr algn="ctr"/>
            <a:r>
              <a:rPr lang="bg-BG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Функционалност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3C9E159E-7E11-8C16-02FE-5959F1C46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977" y="972141"/>
            <a:ext cx="7070164" cy="397696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xmlns="" id="{7A53C3C3-8878-30C8-CD02-1A50CE0CA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977" y="972141"/>
            <a:ext cx="7098080" cy="40180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xmlns="" id="{1B1DC739-AFD7-400B-80E9-E5F200F05B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426" y="972141"/>
            <a:ext cx="7143148" cy="401802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4" name="Картина 13">
            <a:extLst>
              <a:ext uri="{FF2B5EF4-FFF2-40B4-BE49-F238E27FC236}">
                <a16:creationId xmlns:a16="http://schemas.microsoft.com/office/drawing/2014/main" xmlns="" id="{896B195D-D87B-FAF9-188C-D2E9C7D80E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943" y="949983"/>
            <a:ext cx="7182538" cy="404017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60547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Може да бъде изображение с 3 души и на закрито">
            <a:extLst>
              <a:ext uri="{FF2B5EF4-FFF2-40B4-BE49-F238E27FC236}">
                <a16:creationId xmlns:a16="http://schemas.microsoft.com/office/drawing/2014/main" xmlns="" id="{93A96382-9F7A-81E9-F242-3AC72E635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16" y="188122"/>
            <a:ext cx="3658462" cy="2383627"/>
          </a:xfrm>
          <a:prstGeom prst="rect">
            <a:avLst/>
          </a:prstGeom>
          <a:noFill/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Може да бъде изображение с 4 души, изправени хора и на закрито">
            <a:extLst>
              <a:ext uri="{FF2B5EF4-FFF2-40B4-BE49-F238E27FC236}">
                <a16:creationId xmlns:a16="http://schemas.microsoft.com/office/drawing/2014/main" xmlns="" id="{DC12A01F-886D-6D4D-C980-74CC4272B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288" y="2673255"/>
            <a:ext cx="3658460" cy="2383628"/>
          </a:xfrm>
          <a:prstGeom prst="rect">
            <a:avLst/>
          </a:prstGeom>
          <a:noFill/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Може да бъде изображение с 7 души, изправени хора, на закрито и текст, който гласи 'Ugeg 1 Solution Study'">
            <a:extLst>
              <a:ext uri="{FF2B5EF4-FFF2-40B4-BE49-F238E27FC236}">
                <a16:creationId xmlns:a16="http://schemas.microsoft.com/office/drawing/2014/main" xmlns="" id="{D3BADE4A-A8F5-C5CB-E1C2-A9225CDA6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94" y="2673255"/>
            <a:ext cx="3658462" cy="2383628"/>
          </a:xfrm>
          <a:prstGeom prst="rect">
            <a:avLst/>
          </a:prstGeom>
          <a:noFill/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Може да бъде изображение с 8 души, дете, изправени хора, седнали хора и на закрито">
            <a:extLst>
              <a:ext uri="{FF2B5EF4-FFF2-40B4-BE49-F238E27FC236}">
                <a16:creationId xmlns:a16="http://schemas.microsoft.com/office/drawing/2014/main" xmlns="" id="{D0F7C51E-0C7B-FCE8-F179-430CC576F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565" y="188123"/>
            <a:ext cx="3658462" cy="2383628"/>
          </a:xfrm>
          <a:prstGeom prst="rect">
            <a:avLst/>
          </a:prstGeom>
          <a:noFill/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4320378" y="188123"/>
            <a:ext cx="636187" cy="504753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1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</a:p>
          <a:p>
            <a:pPr algn="ctr"/>
            <a:r>
              <a:rPr lang="bg-BG" sz="1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</a:t>
            </a:r>
          </a:p>
          <a:p>
            <a:pPr algn="ctr"/>
            <a:r>
              <a:rPr lang="bg-BG" sz="1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</a:p>
          <a:p>
            <a:pPr algn="ctr"/>
            <a:r>
              <a:rPr lang="bg-BG" sz="1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</a:p>
          <a:p>
            <a:pPr algn="ctr"/>
            <a:r>
              <a:rPr lang="bg-BG" sz="1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pPr algn="ctr"/>
            <a:r>
              <a:rPr lang="bg-BG" sz="1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</a:t>
            </a:r>
          </a:p>
          <a:p>
            <a:pPr algn="ctr"/>
            <a:r>
              <a:rPr lang="bg-BG" sz="1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pPr algn="ctr"/>
            <a:endParaRPr lang="bg-BG" sz="1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1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bg-BG" sz="1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</a:p>
          <a:p>
            <a:pPr algn="ctr"/>
            <a:endParaRPr lang="bg-BG" sz="1400" b="0" cap="none" spc="0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1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</a:p>
          <a:p>
            <a:pPr algn="ctr"/>
            <a:r>
              <a:rPr lang="bg-BG" sz="1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algn="ctr"/>
            <a:r>
              <a:rPr lang="bg-BG" sz="1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</a:t>
            </a:r>
          </a:p>
          <a:p>
            <a:pPr algn="ctr"/>
            <a:r>
              <a:rPr lang="bg-BG" sz="1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algn="ctr"/>
            <a:r>
              <a:rPr lang="bg-BG" sz="1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</a:t>
            </a:r>
          </a:p>
          <a:p>
            <a:pPr algn="ctr"/>
            <a:r>
              <a:rPr lang="bg-BG" sz="1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</a:p>
          <a:p>
            <a:pPr algn="ctr"/>
            <a:r>
              <a:rPr lang="bg-BG" sz="1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 </a:t>
            </a:r>
          </a:p>
          <a:p>
            <a:pPr algn="ctr"/>
            <a:endParaRPr lang="bg-BG" sz="1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1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</a:p>
          <a:p>
            <a:pPr algn="ctr"/>
            <a:r>
              <a:rPr lang="bg-BG" sz="1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 </a:t>
            </a:r>
          </a:p>
          <a:p>
            <a:pPr algn="ctr"/>
            <a:r>
              <a:rPr lang="bg-BG" sz="1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algn="ctr"/>
            <a:r>
              <a:rPr lang="bg-BG" sz="1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</a:p>
          <a:p>
            <a:pPr algn="ctr"/>
            <a:endParaRPr lang="bg-BG" sz="1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948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8D5219F0-21B1-1C8F-C149-BC8D3DC09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8823" y="201092"/>
            <a:ext cx="6044963" cy="1420800"/>
          </a:xfrm>
        </p:spPr>
        <p:txBody>
          <a:bodyPr/>
          <a:lstStyle/>
          <a:p>
            <a:pPr algn="ctr"/>
            <a:r>
              <a:rPr lang="ru-RU" b="1" i="0" dirty="0">
                <a:solidFill>
                  <a:srgbClr val="633C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Всеки </a:t>
            </a:r>
            <a:r>
              <a:rPr lang="ru-RU" b="1" i="0" dirty="0" err="1">
                <a:solidFill>
                  <a:srgbClr val="633C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училищен</a:t>
            </a:r>
            <a:r>
              <a:rPr lang="ru-RU" b="1" i="0" dirty="0">
                <a:solidFill>
                  <a:srgbClr val="633C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STEM </a:t>
            </a:r>
            <a:r>
              <a:rPr lang="ru-RU" b="1" i="0" dirty="0" err="1">
                <a:solidFill>
                  <a:srgbClr val="633C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център</a:t>
            </a:r>
            <a:r>
              <a:rPr lang="ru-RU" b="1" i="0" dirty="0">
                <a:solidFill>
                  <a:srgbClr val="633C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633C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</a:t>
            </a:r>
            <a:r>
              <a:rPr lang="ru-RU" b="1" i="0" dirty="0">
                <a:solidFill>
                  <a:srgbClr val="633C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633C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промяна</a:t>
            </a:r>
            <a:r>
              <a:rPr lang="ru-RU" b="1" i="0" dirty="0">
                <a:solidFill>
                  <a:srgbClr val="633C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i="0" dirty="0" err="1">
                <a:solidFill>
                  <a:srgbClr val="633C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четири</a:t>
            </a:r>
            <a:r>
              <a:rPr lang="ru-RU" b="1" i="0" dirty="0">
                <a:solidFill>
                  <a:srgbClr val="633C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633C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елемента</a:t>
            </a:r>
            <a:r>
              <a:rPr lang="ru-RU" b="1" i="0" dirty="0">
                <a:solidFill>
                  <a:srgbClr val="633C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0" dirty="0">
                <a:solidFill>
                  <a:srgbClr val="633C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xmlns="" id="{E59283B6-639C-1EA9-8FEB-BDE33ABEC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632" y="1921865"/>
            <a:ext cx="3243784" cy="2623060"/>
          </a:xfrm>
        </p:spPr>
        <p:txBody>
          <a:bodyPr/>
          <a:lstStyle/>
          <a:p>
            <a:r>
              <a:rPr lang="bg-BG" sz="1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Образователна среда и технологии</a:t>
            </a:r>
          </a:p>
          <a:p>
            <a:endParaRPr lang="bg-BG" sz="1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1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Учебно съдържание</a:t>
            </a:r>
          </a:p>
          <a:p>
            <a:endParaRPr lang="bg-BG" sz="1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1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на преподаване</a:t>
            </a:r>
          </a:p>
          <a:p>
            <a:endParaRPr lang="bg-BG" sz="1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1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управление на училищните процеси</a:t>
            </a:r>
          </a:p>
        </p:txBody>
      </p:sp>
      <p:pic>
        <p:nvPicPr>
          <p:cNvPr id="2052" name="Picture 4" descr="В Главиница, Кайнарджа и Средище вкъщи остават и учениците в начален етап  на обучение | Силистренски бряг - Областен вестник">
            <a:extLst>
              <a:ext uri="{FF2B5EF4-FFF2-40B4-BE49-F238E27FC236}">
                <a16:creationId xmlns:a16="http://schemas.microsoft.com/office/drawing/2014/main" xmlns="" id="{630ED740-CE0D-799E-5B2D-F419AF7C8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74" y="1921864"/>
            <a:ext cx="1623280" cy="108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Първите игри на български език за развитие на медийна грамотност са  достъпни безплатно | Национална мрежа за децата">
            <a:extLst>
              <a:ext uri="{FF2B5EF4-FFF2-40B4-BE49-F238E27FC236}">
                <a16:creationId xmlns:a16="http://schemas.microsoft.com/office/drawing/2014/main" xmlns="" id="{AB7ABDB5-50F2-D2DE-729F-30FF21FC8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363" y="3287804"/>
            <a:ext cx="1830189" cy="122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Образование от разстояние – Институт за изследвания в образованието">
            <a:extLst>
              <a:ext uri="{FF2B5EF4-FFF2-40B4-BE49-F238E27FC236}">
                <a16:creationId xmlns:a16="http://schemas.microsoft.com/office/drawing/2014/main" xmlns="" id="{97358778-9924-58BD-998B-7F2CE34CE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74" y="3399781"/>
            <a:ext cx="1717009" cy="114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RM системите - основен инструмент за управление на бизнеса">
            <a:extLst>
              <a:ext uri="{FF2B5EF4-FFF2-40B4-BE49-F238E27FC236}">
                <a16:creationId xmlns:a16="http://schemas.microsoft.com/office/drawing/2014/main" xmlns="" id="{32C14B6D-C156-EDF0-5EEC-4CB7F2FA2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37" y="202074"/>
            <a:ext cx="1570763" cy="1126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ODOS - деловодна система за управление на документооборот и контрол на  поставените резолюции. | Kontrax">
            <a:extLst>
              <a:ext uri="{FF2B5EF4-FFF2-40B4-BE49-F238E27FC236}">
                <a16:creationId xmlns:a16="http://schemas.microsoft.com/office/drawing/2014/main" xmlns="" id="{4753F4D1-4BBF-EF3B-55EE-BFE0FD38C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363" y="1921865"/>
            <a:ext cx="1623281" cy="1065966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30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Изграждане на умения за работа в екип, Презентация по Основи на  управлението - Pomagalo.com">
            <a:extLst>
              <a:ext uri="{FF2B5EF4-FFF2-40B4-BE49-F238E27FC236}">
                <a16:creationId xmlns:a16="http://schemas.microsoft.com/office/drawing/2014/main" xmlns="" id="{EB1F7188-CE16-FDCD-B807-D0CCE6ACF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05" y="260330"/>
            <a:ext cx="5148762" cy="3861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>
            <a:extLst>
              <a:ext uri="{FF2B5EF4-FFF2-40B4-BE49-F238E27FC236}">
                <a16:creationId xmlns:a16="http://schemas.microsoft.com/office/drawing/2014/main" xmlns="" id="{996E65A6-406B-0DD9-A12E-A9F450F9227D}"/>
              </a:ext>
            </a:extLst>
          </p:cNvPr>
          <p:cNvSpPr/>
          <p:nvPr/>
        </p:nvSpPr>
        <p:spPr>
          <a:xfrm>
            <a:off x="218138" y="2957762"/>
            <a:ext cx="84686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divot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g-BG" sz="5400" b="1" cap="none" spc="0" dirty="0" smtClean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благодарност към екипа!</a:t>
            </a:r>
            <a:endParaRPr lang="bg-BG" sz="5400" b="1" cap="none" spc="0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xmlns="" id="{03D11B7A-E942-E841-6499-147F2E808ED6}"/>
              </a:ext>
            </a:extLst>
          </p:cNvPr>
          <p:cNvSpPr txBox="1"/>
          <p:nvPr/>
        </p:nvSpPr>
        <p:spPr>
          <a:xfrm>
            <a:off x="2785590" y="3783347"/>
            <a:ext cx="36333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май 2022 </a:t>
            </a:r>
            <a:r>
              <a:rPr lang="bg-BG" sz="1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 Снежанка Каменова</a:t>
            </a:r>
          </a:p>
          <a:p>
            <a:pPr algn="ctr"/>
            <a:r>
              <a:rPr lang="bg-BG" sz="1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</a:t>
            </a:r>
            <a:endParaRPr lang="bg-BG" sz="1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авоъгълник 4">
            <a:extLst>
              <a:ext uri="{FF2B5EF4-FFF2-40B4-BE49-F238E27FC236}">
                <a16:creationId xmlns:a16="http://schemas.microsoft.com/office/drawing/2014/main" xmlns="" id="{B0BA048B-221C-06EE-D810-F5457100F585}"/>
              </a:ext>
            </a:extLst>
          </p:cNvPr>
          <p:cNvSpPr/>
          <p:nvPr/>
        </p:nvSpPr>
        <p:spPr>
          <a:xfrm rot="701369">
            <a:off x="586309" y="582598"/>
            <a:ext cx="113685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sz="2000" b="1" cap="none" spc="0" dirty="0">
                <a:ln/>
                <a:solidFill>
                  <a:schemeClr val="accent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учители</a:t>
            </a:r>
          </a:p>
        </p:txBody>
      </p:sp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xmlns="" id="{CBBCE1A1-D654-A176-1669-661C7271B660}"/>
              </a:ext>
            </a:extLst>
          </p:cNvPr>
          <p:cNvSpPr/>
          <p:nvPr/>
        </p:nvSpPr>
        <p:spPr>
          <a:xfrm>
            <a:off x="7113213" y="1492949"/>
            <a:ext cx="155363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b="1" cap="none" spc="0" dirty="0">
                <a:ln/>
                <a:solidFill>
                  <a:schemeClr val="accent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изпълнители</a:t>
            </a:r>
          </a:p>
        </p:txBody>
      </p:sp>
      <p:sp>
        <p:nvSpPr>
          <p:cNvPr id="7" name="Правоъгълник 6">
            <a:extLst>
              <a:ext uri="{FF2B5EF4-FFF2-40B4-BE49-F238E27FC236}">
                <a16:creationId xmlns:a16="http://schemas.microsoft.com/office/drawing/2014/main" xmlns="" id="{44A55D7E-22A7-3976-B7AE-B09D07D7D151}"/>
              </a:ext>
            </a:extLst>
          </p:cNvPr>
          <p:cNvSpPr/>
          <p:nvPr/>
        </p:nvSpPr>
        <p:spPr>
          <a:xfrm rot="21350233">
            <a:off x="447408" y="1165812"/>
            <a:ext cx="106471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b="1" cap="none" spc="0" dirty="0">
                <a:ln/>
                <a:solidFill>
                  <a:schemeClr val="accent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</a:t>
            </a: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xmlns="" id="{13BCB8E4-62B6-615F-B2A7-DEA28E4CEEFD}"/>
              </a:ext>
            </a:extLst>
          </p:cNvPr>
          <p:cNvSpPr/>
          <p:nvPr/>
        </p:nvSpPr>
        <p:spPr>
          <a:xfrm rot="294115">
            <a:off x="7255388" y="2144097"/>
            <a:ext cx="11576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b="1" cap="none" spc="0" dirty="0">
                <a:ln/>
                <a:solidFill>
                  <a:schemeClr val="accent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дарители</a:t>
            </a:r>
          </a:p>
        </p:txBody>
      </p:sp>
      <p:sp>
        <p:nvSpPr>
          <p:cNvPr id="9" name="Правоъгълник 8">
            <a:extLst>
              <a:ext uri="{FF2B5EF4-FFF2-40B4-BE49-F238E27FC236}">
                <a16:creationId xmlns:a16="http://schemas.microsoft.com/office/drawing/2014/main" xmlns="" id="{E34D9352-C030-8A40-CBB4-9E7381BC95F8}"/>
              </a:ext>
            </a:extLst>
          </p:cNvPr>
          <p:cNvSpPr/>
          <p:nvPr/>
        </p:nvSpPr>
        <p:spPr>
          <a:xfrm rot="20394707">
            <a:off x="446789" y="2377550"/>
            <a:ext cx="115102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b="1" cap="none" spc="0" dirty="0">
                <a:ln/>
                <a:solidFill>
                  <a:schemeClr val="accent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</a:t>
            </a:r>
          </a:p>
        </p:txBody>
      </p:sp>
      <p:sp>
        <p:nvSpPr>
          <p:cNvPr id="10" name="Правоъгълник 9">
            <a:extLst>
              <a:ext uri="{FF2B5EF4-FFF2-40B4-BE49-F238E27FC236}">
                <a16:creationId xmlns:a16="http://schemas.microsoft.com/office/drawing/2014/main" xmlns="" id="{D75C4003-A15C-56A1-2189-99585B04A888}"/>
              </a:ext>
            </a:extLst>
          </p:cNvPr>
          <p:cNvSpPr/>
          <p:nvPr/>
        </p:nvSpPr>
        <p:spPr>
          <a:xfrm rot="20526382">
            <a:off x="7013017" y="795848"/>
            <a:ext cx="126432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b="1" cap="none" spc="0" dirty="0">
                <a:ln/>
                <a:solidFill>
                  <a:schemeClr val="accent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обучители</a:t>
            </a:r>
          </a:p>
        </p:txBody>
      </p:sp>
      <p:sp>
        <p:nvSpPr>
          <p:cNvPr id="11" name="Правоъгълник 10">
            <a:extLst>
              <a:ext uri="{FF2B5EF4-FFF2-40B4-BE49-F238E27FC236}">
                <a16:creationId xmlns:a16="http://schemas.microsoft.com/office/drawing/2014/main" xmlns="" id="{C83C7F35-8925-DF48-BAF3-1D3285447EA0}"/>
              </a:ext>
            </a:extLst>
          </p:cNvPr>
          <p:cNvSpPr/>
          <p:nvPr/>
        </p:nvSpPr>
        <p:spPr>
          <a:xfrm rot="20325951">
            <a:off x="240599" y="1831038"/>
            <a:ext cx="130856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b="1" cap="none" spc="0" dirty="0">
                <a:ln/>
                <a:solidFill>
                  <a:schemeClr val="accent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служители</a:t>
            </a:r>
          </a:p>
        </p:txBody>
      </p:sp>
      <p:pic>
        <p:nvPicPr>
          <p:cNvPr id="3078" name="Picture 6" descr="Начало : СИТИСТРОЙ – 2000 ООД">
            <a:extLst>
              <a:ext uri="{FF2B5EF4-FFF2-40B4-BE49-F238E27FC236}">
                <a16:creationId xmlns:a16="http://schemas.microsoft.com/office/drawing/2014/main" xmlns="" id="{BA2295A4-D1BA-D430-60C2-3467580EE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727" y="4447911"/>
            <a:ext cx="2341768" cy="52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Училищно оборудване с иновативен хардуер от Акварел">
            <a:extLst>
              <a:ext uri="{FF2B5EF4-FFF2-40B4-BE49-F238E27FC236}">
                <a16:creationId xmlns:a16="http://schemas.microsoft.com/office/drawing/2014/main" xmlns="" id="{36D96E5D-48A1-4374-69EA-3BA8C56A7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914" y="4466720"/>
            <a:ext cx="1739945" cy="491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JOBS.BG - Обяви за работа от ЛИДЕР ПИ СИ ООД">
            <a:extLst>
              <a:ext uri="{FF2B5EF4-FFF2-40B4-BE49-F238E27FC236}">
                <a16:creationId xmlns:a16="http://schemas.microsoft.com/office/drawing/2014/main" xmlns="" id="{7DB886AA-3C75-8784-2488-D35CD9985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072" y="4506628"/>
            <a:ext cx="2943876" cy="47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авоъгълник 11">
            <a:extLst>
              <a:ext uri="{FF2B5EF4-FFF2-40B4-BE49-F238E27FC236}">
                <a16:creationId xmlns:a16="http://schemas.microsoft.com/office/drawing/2014/main" xmlns="" id="{9A2F55BB-4667-BC1F-23C0-EF16B580010F}"/>
              </a:ext>
            </a:extLst>
          </p:cNvPr>
          <p:cNvSpPr/>
          <p:nvPr/>
        </p:nvSpPr>
        <p:spPr>
          <a:xfrm rot="1024357">
            <a:off x="7169593" y="2745459"/>
            <a:ext cx="130375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b="1" cap="none" spc="0" dirty="0">
                <a:ln/>
                <a:solidFill>
                  <a:schemeClr val="accent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партньори</a:t>
            </a:r>
          </a:p>
        </p:txBody>
      </p:sp>
      <p:pic>
        <p:nvPicPr>
          <p:cNvPr id="3084" name="Picture 12" descr="АРХИТЕКТУРНО СТУДИО МАРИНОВИ ЕООД in Враца - Област Враца Bulgaria |  WebCroud - Бизнес Пътеводител">
            <a:extLst>
              <a:ext uri="{FF2B5EF4-FFF2-40B4-BE49-F238E27FC236}">
                <a16:creationId xmlns:a16="http://schemas.microsoft.com/office/drawing/2014/main" xmlns="" id="{B4B2E652-6A89-A4D8-CAD8-31395CC3E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47" y="4247879"/>
            <a:ext cx="936597" cy="710194"/>
          </a:xfrm>
          <a:prstGeom prst="rect">
            <a:avLst/>
          </a:prstGeom>
          <a:noFill/>
          <a:ln>
            <a:solidFill>
              <a:srgbClr val="FE9E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8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а">
  <a:themeElements>
    <a:clrScheme name="База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а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а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База</Template>
  <TotalTime>2088</TotalTime>
  <Words>475</Words>
  <Application>Microsoft Office PowerPoint</Application>
  <PresentationFormat>Презентация на цял екран (16:9)</PresentationFormat>
  <Paragraphs>148</Paragraphs>
  <Slides>30</Slides>
  <Notes>13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30</vt:i4>
      </vt:variant>
    </vt:vector>
  </HeadingPairs>
  <TitlesOfParts>
    <vt:vector size="35" baseType="lpstr">
      <vt:lpstr>Arial</vt:lpstr>
      <vt:lpstr>Corbel</vt:lpstr>
      <vt:lpstr>Times New Roman</vt:lpstr>
      <vt:lpstr>Wingdings</vt:lpstr>
      <vt:lpstr>База</vt:lpstr>
      <vt:lpstr>Презентация на PowerPoint</vt:lpstr>
      <vt:lpstr>Началото, идеите, сроковете и … класирането </vt:lpstr>
      <vt:lpstr>Презентация на PowerPoint</vt:lpstr>
      <vt:lpstr>Дарения и благотворителни училищни инициативи</vt:lpstr>
      <vt:lpstr>Презентация на PowerPoint</vt:lpstr>
      <vt:lpstr>Презентация на PowerPoint</vt:lpstr>
      <vt:lpstr>№1 Трикомпонентно пространство „Наука”</vt:lpstr>
      <vt:lpstr>За постигане на новата визия:</vt:lpstr>
      <vt:lpstr>Презентация на PowerPoint</vt:lpstr>
      <vt:lpstr>№2 Тих кът за подготовка на учителите </vt:lpstr>
      <vt:lpstr>За постигане на новата визия:</vt:lpstr>
      <vt:lpstr>Презентация на PowerPoint</vt:lpstr>
      <vt:lpstr>№3 Работилница “Дигитален свят -1”  </vt:lpstr>
      <vt:lpstr>За постигане на новата визия:</vt:lpstr>
      <vt:lpstr>Презентация на PowerPoint</vt:lpstr>
      <vt:lpstr>№4 Склад   </vt:lpstr>
      <vt:lpstr>Презентация на PowerPoint</vt:lpstr>
      <vt:lpstr>№5 работилница “Дигитален свят - 2”  </vt:lpstr>
      <vt:lpstr>За постигане на новата визия:</vt:lpstr>
      <vt:lpstr>Презентация на PowerPoint</vt:lpstr>
      <vt:lpstr>№6 Коридор и фоайе</vt:lpstr>
      <vt:lpstr>За постигане на новата визия:</vt:lpstr>
      <vt:lpstr>Презентация на PowerPoint</vt:lpstr>
      <vt:lpstr>Презентация на PowerPoint</vt:lpstr>
      <vt:lpstr>Презентация на PowerPoint</vt:lpstr>
      <vt:lpstr>Обучения на учителите:</vt:lpstr>
      <vt:lpstr>Функционалност</vt:lpstr>
      <vt:lpstr>Презентация на PowerPoint</vt:lpstr>
      <vt:lpstr>Всеки училищен STEM център съдържа промяна в четири елемента 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STEM център  Дигитални създатели-науки на бъдещето</dc:title>
  <dc:creator>Lenovo</dc:creator>
  <cp:lastModifiedBy>Kamenova</cp:lastModifiedBy>
  <cp:revision>91</cp:revision>
  <dcterms:modified xsi:type="dcterms:W3CDTF">2022-05-09T15:41:09Z</dcterms:modified>
</cp:coreProperties>
</file>